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7" r:id="rId5"/>
    <p:sldId id="283" r:id="rId6"/>
    <p:sldId id="299" r:id="rId7"/>
    <p:sldId id="309" r:id="rId8"/>
    <p:sldId id="310" r:id="rId9"/>
    <p:sldId id="301" r:id="rId10"/>
    <p:sldId id="287" r:id="rId11"/>
    <p:sldId id="303" r:id="rId12"/>
    <p:sldId id="304" r:id="rId13"/>
    <p:sldId id="305" r:id="rId14"/>
    <p:sldId id="306" r:id="rId15"/>
    <p:sldId id="307" r:id="rId16"/>
    <p:sldId id="308" r:id="rId17"/>
    <p:sldId id="311" r:id="rId18"/>
    <p:sldId id="284" r:id="rId19"/>
    <p:sldId id="285" r:id="rId20"/>
    <p:sldId id="30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131" autoAdjust="0"/>
  </p:normalViewPr>
  <p:slideViewPr>
    <p:cSldViewPr snapToGrid="0">
      <p:cViewPr varScale="1">
        <p:scale>
          <a:sx n="153" d="100"/>
          <a:sy n="153" d="100"/>
        </p:scale>
        <p:origin x="600"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06/10/2023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44407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2744871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92829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3562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2526372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1761159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233911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174019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102280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73225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2723014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427370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130160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2534148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2929865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378782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06/10/2023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06/10/2023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gif"/><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hyperlink" Target="https://www.simplilearn.com/what-is-data-artic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b="1"/>
              <a:t>Data Visualization</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4079875"/>
            <a:ext cx="9144000" cy="1655762"/>
          </a:xfrm>
        </p:spPr>
        <p:txBody>
          <a:bodyPr>
            <a:normAutofit lnSpcReduction="10000"/>
          </a:bodyPr>
          <a:lstStyle/>
          <a:p>
            <a:pPr algn="l"/>
            <a:r>
              <a:rPr lang="en-PH" sz="2400" b="1" dirty="0"/>
              <a:t>Presented by:</a:t>
            </a:r>
          </a:p>
          <a:p>
            <a:pPr algn="l"/>
            <a:r>
              <a:rPr lang="en-PH" sz="2400" dirty="0"/>
              <a:t>Elizer Ponio Jr.</a:t>
            </a:r>
          </a:p>
          <a:p>
            <a:pPr algn="l"/>
            <a:r>
              <a:rPr lang="en-PH" sz="2400" dirty="0"/>
              <a:t>Department of Computer Science</a:t>
            </a:r>
          </a:p>
          <a:p>
            <a:pPr algn="l"/>
            <a:r>
              <a:rPr lang="en-PH" sz="24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Heat Map</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015663"/>
          </a:xfrm>
          <a:prstGeom prst="rect">
            <a:avLst/>
          </a:prstGeom>
          <a:noFill/>
        </p:spPr>
        <p:txBody>
          <a:bodyPr wrap="square" rtlCol="0">
            <a:spAutoFit/>
          </a:bodyPr>
          <a:lstStyle/>
          <a:p>
            <a:r>
              <a:rPr lang="en-US" sz="3000" dirty="0"/>
              <a:t>A data visualization method that uses colors to denote values; great for seeing trends in huge datasets.</a:t>
            </a:r>
            <a:endParaRPr lang="en-PH" sz="3000" dirty="0"/>
          </a:p>
        </p:txBody>
      </p:sp>
      <p:pic>
        <p:nvPicPr>
          <p:cNvPr id="3" name="Picture 2" descr="A red squares with black text&#10;&#10;Description automatically generated">
            <a:extLst>
              <a:ext uri="{FF2B5EF4-FFF2-40B4-BE49-F238E27FC236}">
                <a16:creationId xmlns:a16="http://schemas.microsoft.com/office/drawing/2014/main" id="{AD74EC1C-0996-0EC9-9475-191E07EB0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464" y="2359814"/>
            <a:ext cx="5919069" cy="3642504"/>
          </a:xfrm>
          <a:prstGeom prst="rect">
            <a:avLst/>
          </a:prstGeom>
        </p:spPr>
      </p:pic>
    </p:spTree>
    <p:extLst>
      <p:ext uri="{BB962C8B-B14F-4D97-AF65-F5344CB8AC3E}">
        <p14:creationId xmlns:p14="http://schemas.microsoft.com/office/powerpoint/2010/main" val="238097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Scatter Plot</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477328"/>
          </a:xfrm>
          <a:prstGeom prst="rect">
            <a:avLst/>
          </a:prstGeom>
          <a:noFill/>
        </p:spPr>
        <p:txBody>
          <a:bodyPr wrap="square" rtlCol="0">
            <a:spAutoFit/>
          </a:bodyPr>
          <a:lstStyle/>
          <a:p>
            <a:r>
              <a:rPr lang="en-US" sz="3000" dirty="0"/>
              <a:t>The correlation between variables is examined using a scatter plot. At the point where the data's two values overlap, the data are represented on the graph as dots.</a:t>
            </a:r>
            <a:endParaRPr lang="en-PH" sz="3000" dirty="0"/>
          </a:p>
        </p:txBody>
      </p:sp>
      <p:pic>
        <p:nvPicPr>
          <p:cNvPr id="6" name="Picture 5" descr="A graph showing a number of dots&#10;&#10;Description automatically generated with medium confidence">
            <a:extLst>
              <a:ext uri="{FF2B5EF4-FFF2-40B4-BE49-F238E27FC236}">
                <a16:creationId xmlns:a16="http://schemas.microsoft.com/office/drawing/2014/main" id="{97260684-3BE9-4E77-ADEC-14275A86E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49" y="2924240"/>
            <a:ext cx="3903945" cy="3123156"/>
          </a:xfrm>
          <a:prstGeom prst="rect">
            <a:avLst/>
          </a:prstGeom>
        </p:spPr>
      </p:pic>
      <p:pic>
        <p:nvPicPr>
          <p:cNvPr id="8" name="Picture 7" descr="A graph with dots and a red line&#10;&#10;Description automatically generated">
            <a:extLst>
              <a:ext uri="{FF2B5EF4-FFF2-40B4-BE49-F238E27FC236}">
                <a16:creationId xmlns:a16="http://schemas.microsoft.com/office/drawing/2014/main" id="{81B4A4A5-D2CE-EB9A-9355-690423B51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4836" y="3052338"/>
            <a:ext cx="3993411" cy="2995058"/>
          </a:xfrm>
          <a:prstGeom prst="rect">
            <a:avLst/>
          </a:prstGeom>
        </p:spPr>
      </p:pic>
    </p:spTree>
    <p:extLst>
      <p:ext uri="{BB962C8B-B14F-4D97-AF65-F5344CB8AC3E}">
        <p14:creationId xmlns:p14="http://schemas.microsoft.com/office/powerpoint/2010/main" val="3054669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Histogram</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200329"/>
          </a:xfrm>
          <a:prstGeom prst="rect">
            <a:avLst/>
          </a:prstGeom>
          <a:noFill/>
        </p:spPr>
        <p:txBody>
          <a:bodyPr wrap="square" rtlCol="0">
            <a:spAutoFit/>
          </a:bodyPr>
          <a:lstStyle/>
          <a:p>
            <a:r>
              <a:rPr lang="en-US" sz="2400" dirty="0"/>
              <a:t>While a histogram and a bar graph are similar, they use distinct charting systems. The ideal sort of data visualization for frequency-based analysis of data ranges is a histogram.</a:t>
            </a:r>
            <a:endParaRPr lang="en-PH" sz="2400" dirty="0"/>
          </a:p>
        </p:txBody>
      </p:sp>
      <p:pic>
        <p:nvPicPr>
          <p:cNvPr id="3" name="Picture 2" descr="A diagram of a graph&#10;&#10;Description automatically generated">
            <a:extLst>
              <a:ext uri="{FF2B5EF4-FFF2-40B4-BE49-F238E27FC236}">
                <a16:creationId xmlns:a16="http://schemas.microsoft.com/office/drawing/2014/main" id="{DCC64547-11D8-6B39-3DF4-5F24D2050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289" y="2625901"/>
            <a:ext cx="6938506" cy="3702387"/>
          </a:xfrm>
          <a:prstGeom prst="rect">
            <a:avLst/>
          </a:prstGeom>
        </p:spPr>
      </p:pic>
    </p:spTree>
    <p:extLst>
      <p:ext uri="{BB962C8B-B14F-4D97-AF65-F5344CB8AC3E}">
        <p14:creationId xmlns:p14="http://schemas.microsoft.com/office/powerpoint/2010/main" val="81516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err="1"/>
              <a:t>Chloropleth</a:t>
            </a:r>
            <a:r>
              <a:rPr lang="en-US" sz="4500" b="1" dirty="0"/>
              <a:t> Map</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569660"/>
          </a:xfrm>
          <a:prstGeom prst="rect">
            <a:avLst/>
          </a:prstGeom>
          <a:noFill/>
        </p:spPr>
        <p:txBody>
          <a:bodyPr wrap="square" rtlCol="0">
            <a:spAutoFit/>
          </a:bodyPr>
          <a:lstStyle/>
          <a:p>
            <a:r>
              <a:rPr lang="en-US" sz="2400" dirty="0"/>
              <a:t>The technique of color mapping symbology is used to create choropleth maps, which are themed maps used to display statistical data. It shows geographically segmented sections or regions that are colored, shaded, or patterned according to a data variable, known as enumeration units.</a:t>
            </a:r>
            <a:endParaRPr lang="en-PH" sz="2400" dirty="0"/>
          </a:p>
        </p:txBody>
      </p:sp>
      <p:pic>
        <p:nvPicPr>
          <p:cNvPr id="6" name="Picture 5" descr="A map of the united states&#10;&#10;Description automatically generated">
            <a:extLst>
              <a:ext uri="{FF2B5EF4-FFF2-40B4-BE49-F238E27FC236}">
                <a16:creationId xmlns:a16="http://schemas.microsoft.com/office/drawing/2014/main" id="{A49E3AF9-2986-46C9-8A8E-803FF5AAD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041" y="2769515"/>
            <a:ext cx="3925123" cy="2943842"/>
          </a:xfrm>
          <a:prstGeom prst="rect">
            <a:avLst/>
          </a:prstGeom>
        </p:spPr>
      </p:pic>
    </p:spTree>
    <p:extLst>
      <p:ext uri="{BB962C8B-B14F-4D97-AF65-F5344CB8AC3E}">
        <p14:creationId xmlns:p14="http://schemas.microsoft.com/office/powerpoint/2010/main" val="253469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2" name="Title 1">
            <a:extLst>
              <a:ext uri="{FF2B5EF4-FFF2-40B4-BE49-F238E27FC236}">
                <a16:creationId xmlns:a16="http://schemas.microsoft.com/office/drawing/2014/main" id="{79EF1114-32BB-A28C-0B44-90073AA32F6C}"/>
              </a:ext>
            </a:extLst>
          </p:cNvPr>
          <p:cNvSpPr txBox="1">
            <a:spLocks/>
          </p:cNvSpPr>
          <p:nvPr/>
        </p:nvSpPr>
        <p:spPr>
          <a:xfrm>
            <a:off x="459205" y="1283707"/>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chemeClr val="tx1">
                  <a:lumMod val="50000"/>
                  <a:lumOff val="50000"/>
                </a:schemeClr>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Data Visualization?</a:t>
            </a:r>
          </a:p>
          <a:p>
            <a:pPr algn="l"/>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Types of Visualization</a:t>
            </a:r>
          </a:p>
          <a:p>
            <a:pPr marL="457200" indent="-457200" algn="l">
              <a:buFont typeface="Wingdings" pitchFamily="2" charset="2"/>
              <a:buChar char="Ø"/>
            </a:pPr>
            <a:endParaRPr lang="en-US" sz="2900" b="1" i="0" dirty="0">
              <a:solidFill>
                <a:schemeClr val="tx1">
                  <a:lumMod val="50000"/>
                  <a:lumOff val="50000"/>
                </a:schemeClr>
              </a:solidFill>
              <a:effectLst/>
              <a:latin typeface="Calibri Light (Headings)"/>
            </a:endParaRPr>
          </a:p>
          <a:p>
            <a:pPr marL="457200" indent="-457200" algn="l">
              <a:buFont typeface="Wingdings" pitchFamily="2" charset="2"/>
              <a:buChar char="Ø"/>
            </a:pPr>
            <a:r>
              <a:rPr lang="en-US" sz="2900" b="1" i="0" dirty="0">
                <a:effectLst/>
                <a:latin typeface="Calibri Light (Headings)"/>
              </a:rPr>
              <a:t>Selectin</a:t>
            </a:r>
            <a:r>
              <a:rPr lang="en-US" sz="2900" b="1" dirty="0">
                <a:latin typeface="Calibri Light (Headings)"/>
              </a:rPr>
              <a:t>g the type of Visualization</a:t>
            </a:r>
            <a:endParaRPr lang="en-US" sz="2900" b="1" i="0" dirty="0">
              <a:effectLst/>
              <a:latin typeface="Calibri Light (Headings)"/>
            </a:endParaRPr>
          </a:p>
          <a:p>
            <a:pPr algn="l"/>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5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p:txBody>
      </p:sp>
      <p:pic>
        <p:nvPicPr>
          <p:cNvPr id="3" name="Graphic 2" descr="Checkmark with solid fill">
            <a:extLst>
              <a:ext uri="{FF2B5EF4-FFF2-40B4-BE49-F238E27FC236}">
                <a16:creationId xmlns:a16="http://schemas.microsoft.com/office/drawing/2014/main" id="{172913EB-5DA4-9A8D-883B-E770B42A8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7758" y="1076169"/>
            <a:ext cx="673335" cy="673335"/>
          </a:xfrm>
          <a:prstGeom prst="rect">
            <a:avLst/>
          </a:prstGeom>
        </p:spPr>
      </p:pic>
      <p:pic>
        <p:nvPicPr>
          <p:cNvPr id="4" name="Graphic 3" descr="Checkmark with solid fill">
            <a:extLst>
              <a:ext uri="{FF2B5EF4-FFF2-40B4-BE49-F238E27FC236}">
                <a16:creationId xmlns:a16="http://schemas.microsoft.com/office/drawing/2014/main" id="{0CB83A0A-7296-D072-FF75-C238666865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4423" y="1879922"/>
            <a:ext cx="673335" cy="673335"/>
          </a:xfrm>
          <a:prstGeom prst="rect">
            <a:avLst/>
          </a:prstGeom>
        </p:spPr>
      </p:pic>
    </p:spTree>
    <p:extLst>
      <p:ext uri="{BB962C8B-B14F-4D97-AF65-F5344CB8AC3E}">
        <p14:creationId xmlns:p14="http://schemas.microsoft.com/office/powerpoint/2010/main" val="384164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742440" y="2716046"/>
            <a:ext cx="10707120" cy="553998"/>
          </a:xfrm>
          <a:prstGeom prst="rect">
            <a:avLst/>
          </a:prstGeom>
          <a:noFill/>
        </p:spPr>
        <p:txBody>
          <a:bodyPr wrap="square" rtlCol="0">
            <a:spAutoFit/>
          </a:bodyPr>
          <a:lstStyle/>
          <a:p>
            <a:pPr algn="l"/>
            <a:r>
              <a:rPr lang="en-US" sz="3000" b="1" dirty="0"/>
              <a:t>How to Select the Appropriate Type of Visualization for Your Data?</a:t>
            </a:r>
          </a:p>
        </p:txBody>
      </p:sp>
    </p:spTree>
    <p:extLst>
      <p:ext uri="{BB962C8B-B14F-4D97-AF65-F5344CB8AC3E}">
        <p14:creationId xmlns:p14="http://schemas.microsoft.com/office/powerpoint/2010/main" val="3851344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Selecting the Type of Visualization</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586499"/>
            <a:ext cx="10912162" cy="2400657"/>
          </a:xfrm>
          <a:prstGeom prst="rect">
            <a:avLst/>
          </a:prstGeom>
          <a:noFill/>
        </p:spPr>
        <p:txBody>
          <a:bodyPr wrap="square" rtlCol="0">
            <a:spAutoFit/>
          </a:bodyPr>
          <a:lstStyle/>
          <a:p>
            <a:pPr algn="l"/>
            <a:r>
              <a:rPr lang="en-US" sz="3000" dirty="0"/>
              <a:t>To successfully express your message and insights, selecting the appropriate chart or graph for your data is essential. </a:t>
            </a:r>
          </a:p>
          <a:p>
            <a:pPr algn="l"/>
            <a:endParaRPr lang="en-US" sz="3000" dirty="0"/>
          </a:p>
          <a:p>
            <a:pPr algn="l"/>
            <a:r>
              <a:rPr lang="en-US" sz="3000" dirty="0"/>
              <a:t>The factors that needs to be considered while choosing the optimal data visualization are </a:t>
            </a:r>
            <a:r>
              <a:rPr lang="en-US" sz="3000" b="1" dirty="0">
                <a:solidFill>
                  <a:srgbClr val="00B0F0"/>
                </a:solidFill>
              </a:rPr>
              <a:t>Purpose, Type of Data </a:t>
            </a:r>
            <a:r>
              <a:rPr lang="en-US" sz="3000" dirty="0"/>
              <a:t>and</a:t>
            </a:r>
            <a:r>
              <a:rPr lang="en-US" sz="3000" b="1" dirty="0">
                <a:solidFill>
                  <a:srgbClr val="00B0F0"/>
                </a:solidFill>
              </a:rPr>
              <a:t> Context</a:t>
            </a:r>
          </a:p>
        </p:txBody>
      </p:sp>
    </p:spTree>
    <p:extLst>
      <p:ext uri="{BB962C8B-B14F-4D97-AF65-F5344CB8AC3E}">
        <p14:creationId xmlns:p14="http://schemas.microsoft.com/office/powerpoint/2010/main" val="4053291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Selecting the Type of Visualization</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4154984"/>
          </a:xfrm>
          <a:prstGeom prst="rect">
            <a:avLst/>
          </a:prstGeom>
          <a:noFill/>
        </p:spPr>
        <p:txBody>
          <a:bodyPr wrap="square" rtlCol="0">
            <a:spAutoFit/>
          </a:bodyPr>
          <a:lstStyle/>
          <a:p>
            <a:pPr algn="l"/>
            <a:r>
              <a:rPr lang="en-US" sz="2400" b="1" dirty="0">
                <a:solidFill>
                  <a:srgbClr val="00B0F0"/>
                </a:solidFill>
              </a:rPr>
              <a:t>Purpose</a:t>
            </a:r>
          </a:p>
          <a:p>
            <a:pPr algn="l"/>
            <a:r>
              <a:rPr lang="en-US" sz="2400" dirty="0"/>
              <a:t>What are you trying to visualize? Are you attempting to demonstrate contrasts, patterns, or connections in your data?</a:t>
            </a:r>
          </a:p>
          <a:p>
            <a:pPr algn="l"/>
            <a:endParaRPr lang="en-US" sz="2400" dirty="0"/>
          </a:p>
          <a:p>
            <a:pPr algn="l"/>
            <a:r>
              <a:rPr lang="en-US" sz="2400" b="1" dirty="0">
                <a:solidFill>
                  <a:srgbClr val="00B0F0"/>
                </a:solidFill>
              </a:rPr>
              <a:t>Type of Data</a:t>
            </a:r>
          </a:p>
          <a:p>
            <a:pPr algn="l"/>
            <a:r>
              <a:rPr lang="en-US" sz="2400" dirty="0"/>
              <a:t>What kind of data do you have? Is it a numerical or category list? Both continuous and discrete? This will aid in choosing the best types of data visualization charts.</a:t>
            </a:r>
          </a:p>
          <a:p>
            <a:pPr algn="l"/>
            <a:endParaRPr lang="en-US" sz="2400" dirty="0"/>
          </a:p>
          <a:p>
            <a:pPr algn="l"/>
            <a:r>
              <a:rPr lang="en-US" sz="2400" b="1" dirty="0">
                <a:solidFill>
                  <a:srgbClr val="00B0F0"/>
                </a:solidFill>
              </a:rPr>
              <a:t>Context</a:t>
            </a:r>
          </a:p>
          <a:p>
            <a:pPr algn="l"/>
            <a:r>
              <a:rPr lang="en-US" sz="2400" dirty="0"/>
              <a:t>What context does your data come from? Is it recent or historical? Local or worldwide? This will enable you to choose the proper scale and coverage for your visualization</a:t>
            </a:r>
          </a:p>
        </p:txBody>
      </p:sp>
    </p:spTree>
    <p:extLst>
      <p:ext uri="{BB962C8B-B14F-4D97-AF65-F5344CB8AC3E}">
        <p14:creationId xmlns:p14="http://schemas.microsoft.com/office/powerpoint/2010/main" val="193937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2" name="Title 1">
            <a:extLst>
              <a:ext uri="{FF2B5EF4-FFF2-40B4-BE49-F238E27FC236}">
                <a16:creationId xmlns:a16="http://schemas.microsoft.com/office/drawing/2014/main" id="{79EF1114-32BB-A28C-0B44-90073AA32F6C}"/>
              </a:ext>
            </a:extLst>
          </p:cNvPr>
          <p:cNvSpPr txBox="1">
            <a:spLocks/>
          </p:cNvSpPr>
          <p:nvPr/>
        </p:nvSpPr>
        <p:spPr>
          <a:xfrm>
            <a:off x="459205" y="1283707"/>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What is Data Visualization?</a:t>
            </a:r>
          </a:p>
          <a:p>
            <a:pPr algn="l"/>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Types of Visualization</a:t>
            </a:r>
          </a:p>
          <a:p>
            <a:pPr marL="457200" indent="-457200" algn="l">
              <a:buFont typeface="Wingdings" pitchFamily="2" charset="2"/>
              <a:buChar char="Ø"/>
            </a:pPr>
            <a:endParaRPr lang="en-US" sz="2900" b="1" i="0" dirty="0">
              <a:solidFill>
                <a:schemeClr val="tx1">
                  <a:lumMod val="50000"/>
                  <a:lumOff val="50000"/>
                </a:schemeClr>
              </a:solidFill>
              <a:effectLst/>
              <a:latin typeface="Calibri Light (Headings)"/>
            </a:endParaRPr>
          </a:p>
          <a:p>
            <a:pPr marL="457200" indent="-457200" algn="l">
              <a:buFont typeface="Wingdings" pitchFamily="2" charset="2"/>
              <a:buChar char="Ø"/>
            </a:pPr>
            <a:r>
              <a:rPr lang="en-US" sz="2900" b="1" i="0" dirty="0">
                <a:solidFill>
                  <a:schemeClr val="tx1">
                    <a:lumMod val="50000"/>
                    <a:lumOff val="50000"/>
                  </a:schemeClr>
                </a:solidFill>
                <a:effectLst/>
                <a:latin typeface="Calibri Light (Headings)"/>
              </a:rPr>
              <a:t>Selectin</a:t>
            </a:r>
            <a:r>
              <a:rPr lang="en-US" sz="2900" b="1" dirty="0">
                <a:solidFill>
                  <a:schemeClr val="tx1">
                    <a:lumMod val="50000"/>
                    <a:lumOff val="50000"/>
                  </a:schemeClr>
                </a:solidFill>
                <a:latin typeface="Calibri Light (Headings)"/>
              </a:rPr>
              <a:t>g the type of Visualization</a:t>
            </a:r>
            <a:endParaRPr lang="en-US" sz="2900" b="1" i="0" dirty="0">
              <a:solidFill>
                <a:schemeClr val="tx1">
                  <a:lumMod val="50000"/>
                  <a:lumOff val="50000"/>
                </a:schemeClr>
              </a:solidFill>
              <a:effectLst/>
              <a:latin typeface="Calibri Light (Headings)"/>
            </a:endParaRPr>
          </a:p>
          <a:p>
            <a:pPr algn="l"/>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5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
        <p:nvSpPr>
          <p:cNvPr id="7" name="Title 1">
            <a:extLst>
              <a:ext uri="{FF2B5EF4-FFF2-40B4-BE49-F238E27FC236}">
                <a16:creationId xmlns:a16="http://schemas.microsoft.com/office/drawing/2014/main" id="{F9F68FD0-4734-F88A-26AE-8BD1D795B778}"/>
              </a:ext>
            </a:extLst>
          </p:cNvPr>
          <p:cNvSpPr>
            <a:spLocks noGrp="1"/>
          </p:cNvSpPr>
          <p:nvPr>
            <p:ph type="ctrTitle"/>
          </p:nvPr>
        </p:nvSpPr>
        <p:spPr>
          <a:xfrm>
            <a:off x="459205" y="359228"/>
            <a:ext cx="9935227" cy="718459"/>
          </a:xfrm>
        </p:spPr>
        <p:txBody>
          <a:bodyPr>
            <a:noAutofit/>
          </a:bodyPr>
          <a:lstStyle/>
          <a:p>
            <a:pPr algn="l"/>
            <a:r>
              <a:rPr lang="en-US" sz="4500" b="1" dirty="0"/>
              <a:t>Outline</a:t>
            </a:r>
            <a:endParaRPr lang="en-PH" sz="4500" b="1" dirty="0"/>
          </a:p>
        </p:txBody>
      </p:sp>
    </p:spTree>
    <p:extLst>
      <p:ext uri="{BB962C8B-B14F-4D97-AF65-F5344CB8AC3E}">
        <p14:creationId xmlns:p14="http://schemas.microsoft.com/office/powerpoint/2010/main" val="118141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W</a:t>
            </a:r>
            <a:r>
              <a:rPr lang="en-PH" sz="4500" b="1" dirty="0"/>
              <a:t>hat is Data Visualization?</a:t>
            </a:r>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3323987"/>
          </a:xfrm>
          <a:prstGeom prst="rect">
            <a:avLst/>
          </a:prstGeom>
          <a:noFill/>
        </p:spPr>
        <p:txBody>
          <a:bodyPr wrap="square" rtlCol="0">
            <a:spAutoFit/>
          </a:bodyPr>
          <a:lstStyle/>
          <a:p>
            <a:pPr eaLnBrk="1" hangingPunct="1"/>
            <a:r>
              <a:rPr lang="en-US" sz="3000" b="1" dirty="0">
                <a:solidFill>
                  <a:srgbClr val="00B0F0"/>
                </a:solidFill>
              </a:rPr>
              <a:t>Data visualization </a:t>
            </a:r>
            <a:r>
              <a:rPr lang="en-US" sz="3000" dirty="0"/>
              <a:t>is the representation of data through use of common graphics, such </a:t>
            </a:r>
            <a:r>
              <a:rPr lang="en-US" sz="3000" b="1" dirty="0">
                <a:solidFill>
                  <a:srgbClr val="00B050"/>
                </a:solidFill>
              </a:rPr>
              <a:t>as charts, plots, infographics, and even animations</a:t>
            </a:r>
            <a:r>
              <a:rPr lang="en-US" sz="3000" dirty="0"/>
              <a:t>. </a:t>
            </a:r>
          </a:p>
          <a:p>
            <a:pPr eaLnBrk="1" hangingPunct="1"/>
            <a:endParaRPr lang="en-US" sz="3000" dirty="0"/>
          </a:p>
          <a:p>
            <a:pPr eaLnBrk="1" hangingPunct="1"/>
            <a:r>
              <a:rPr lang="en-US" sz="3000" dirty="0"/>
              <a:t>These visual displays of information communicate complex data relationships and data-driven insights in a way that </a:t>
            </a:r>
            <a:r>
              <a:rPr lang="en-US" sz="3000" b="1" dirty="0">
                <a:solidFill>
                  <a:srgbClr val="00B050"/>
                </a:solidFill>
              </a:rPr>
              <a:t>is easy to understand</a:t>
            </a:r>
            <a:r>
              <a:rPr lang="en-US" sz="3000" dirty="0"/>
              <a:t>.</a:t>
            </a:r>
            <a:endParaRPr lang="en-PH" sz="3000" dirty="0"/>
          </a:p>
        </p:txBody>
      </p:sp>
    </p:spTree>
    <p:extLst>
      <p:ext uri="{BB962C8B-B14F-4D97-AF65-F5344CB8AC3E}">
        <p14:creationId xmlns:p14="http://schemas.microsoft.com/office/powerpoint/2010/main" val="2405133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Data Visualization Libraries</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pic>
        <p:nvPicPr>
          <p:cNvPr id="3" name="Picture 2" descr="A blue and white logo&#10;&#10;Description automatically generated">
            <a:extLst>
              <a:ext uri="{FF2B5EF4-FFF2-40B4-BE49-F238E27FC236}">
                <a16:creationId xmlns:a16="http://schemas.microsoft.com/office/drawing/2014/main" id="{A65F3421-8933-4CB7-CBFD-173B7FAF93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3113" y="3909447"/>
            <a:ext cx="4000500" cy="1143000"/>
          </a:xfrm>
          <a:prstGeom prst="rect">
            <a:avLst/>
          </a:prstGeom>
        </p:spPr>
      </p:pic>
      <p:pic>
        <p:nvPicPr>
          <p:cNvPr id="7" name="Picture 6" descr="A black and blue text&#10;&#10;Description automatically generated">
            <a:extLst>
              <a:ext uri="{FF2B5EF4-FFF2-40B4-BE49-F238E27FC236}">
                <a16:creationId xmlns:a16="http://schemas.microsoft.com/office/drawing/2014/main" id="{9F7A731E-EFF6-7867-E997-28750E6B7E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386" y="1609968"/>
            <a:ext cx="3705225" cy="1228725"/>
          </a:xfrm>
          <a:prstGeom prst="rect">
            <a:avLst/>
          </a:prstGeom>
        </p:spPr>
      </p:pic>
      <p:pic>
        <p:nvPicPr>
          <p:cNvPr id="9" name="Picture 8" descr="A blue letters with a circle and a blue and orange circle&#10;&#10;Description automatically generated with medium confidence">
            <a:extLst>
              <a:ext uri="{FF2B5EF4-FFF2-40B4-BE49-F238E27FC236}">
                <a16:creationId xmlns:a16="http://schemas.microsoft.com/office/drawing/2014/main" id="{4FAD1778-1073-878C-0DCB-C7302BE152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794" y="4006531"/>
            <a:ext cx="4791075" cy="952500"/>
          </a:xfrm>
          <a:prstGeom prst="rect">
            <a:avLst/>
          </a:prstGeom>
        </p:spPr>
      </p:pic>
      <p:pic>
        <p:nvPicPr>
          <p:cNvPr id="11" name="Picture 10" descr="A hexagon with blue dots and black text&#10;&#10;Description automatically generated">
            <a:extLst>
              <a:ext uri="{FF2B5EF4-FFF2-40B4-BE49-F238E27FC236}">
                <a16:creationId xmlns:a16="http://schemas.microsoft.com/office/drawing/2014/main" id="{DE6B3CB6-4AD2-0CEA-8FD9-B050BE4F9E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6861" y="1466697"/>
            <a:ext cx="1990725" cy="2295525"/>
          </a:xfrm>
          <a:prstGeom prst="rect">
            <a:avLst/>
          </a:prstGeom>
        </p:spPr>
      </p:pic>
    </p:spTree>
    <p:extLst>
      <p:ext uri="{BB962C8B-B14F-4D97-AF65-F5344CB8AC3E}">
        <p14:creationId xmlns:p14="http://schemas.microsoft.com/office/powerpoint/2010/main" val="484268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2" name="Title 1">
            <a:extLst>
              <a:ext uri="{FF2B5EF4-FFF2-40B4-BE49-F238E27FC236}">
                <a16:creationId xmlns:a16="http://schemas.microsoft.com/office/drawing/2014/main" id="{79EF1114-32BB-A28C-0B44-90073AA32F6C}"/>
              </a:ext>
            </a:extLst>
          </p:cNvPr>
          <p:cNvSpPr txBox="1">
            <a:spLocks/>
          </p:cNvSpPr>
          <p:nvPr/>
        </p:nvSpPr>
        <p:spPr>
          <a:xfrm>
            <a:off x="459205" y="1283707"/>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chemeClr val="tx1">
                  <a:lumMod val="50000"/>
                  <a:lumOff val="50000"/>
                </a:schemeClr>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Data Visualization?</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Types of Visualization</a:t>
            </a:r>
          </a:p>
          <a:p>
            <a:pPr marL="457200" indent="-457200" algn="l">
              <a:buFont typeface="Wingdings" pitchFamily="2" charset="2"/>
              <a:buChar char="Ø"/>
            </a:pPr>
            <a:endParaRPr lang="en-US" sz="2900" b="1" i="0" dirty="0">
              <a:solidFill>
                <a:schemeClr val="tx1">
                  <a:lumMod val="50000"/>
                  <a:lumOff val="50000"/>
                </a:schemeClr>
              </a:solidFill>
              <a:effectLst/>
              <a:latin typeface="Calibri Light (Headings)"/>
            </a:endParaRPr>
          </a:p>
          <a:p>
            <a:pPr marL="457200" indent="-457200" algn="l">
              <a:buFont typeface="Wingdings" pitchFamily="2" charset="2"/>
              <a:buChar char="Ø"/>
            </a:pPr>
            <a:r>
              <a:rPr lang="en-US" sz="2900" b="1" i="0" dirty="0">
                <a:solidFill>
                  <a:schemeClr val="tx1">
                    <a:lumMod val="50000"/>
                    <a:lumOff val="50000"/>
                  </a:schemeClr>
                </a:solidFill>
                <a:effectLst/>
                <a:latin typeface="Calibri Light (Headings)"/>
              </a:rPr>
              <a:t>Selectin</a:t>
            </a:r>
            <a:r>
              <a:rPr lang="en-US" sz="2900" b="1" dirty="0">
                <a:solidFill>
                  <a:schemeClr val="tx1">
                    <a:lumMod val="50000"/>
                    <a:lumOff val="50000"/>
                  </a:schemeClr>
                </a:solidFill>
                <a:latin typeface="Calibri Light (Headings)"/>
              </a:rPr>
              <a:t>g the type of Visualization</a:t>
            </a:r>
            <a:endParaRPr lang="en-US" sz="2900" b="1" i="0" dirty="0">
              <a:solidFill>
                <a:schemeClr val="tx1">
                  <a:lumMod val="50000"/>
                  <a:lumOff val="50000"/>
                </a:schemeClr>
              </a:solidFill>
              <a:effectLst/>
              <a:latin typeface="Calibri Light (Headings)"/>
            </a:endParaRPr>
          </a:p>
          <a:p>
            <a:pPr algn="l"/>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5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p:txBody>
      </p:sp>
      <p:pic>
        <p:nvPicPr>
          <p:cNvPr id="6" name="Graphic 5" descr="Checkmark with solid fill">
            <a:extLst>
              <a:ext uri="{FF2B5EF4-FFF2-40B4-BE49-F238E27FC236}">
                <a16:creationId xmlns:a16="http://schemas.microsoft.com/office/drawing/2014/main" id="{83270D99-7923-0E90-5324-3285503369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599" y="1183942"/>
            <a:ext cx="673335" cy="673335"/>
          </a:xfrm>
          <a:prstGeom prst="rect">
            <a:avLst/>
          </a:prstGeom>
        </p:spPr>
      </p:pic>
    </p:spTree>
    <p:extLst>
      <p:ext uri="{BB962C8B-B14F-4D97-AF65-F5344CB8AC3E}">
        <p14:creationId xmlns:p14="http://schemas.microsoft.com/office/powerpoint/2010/main" val="157778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PH" sz="4500" b="1" dirty="0"/>
              <a:t>Types of Data Visualization</a:t>
            </a:r>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4708981"/>
          </a:xfrm>
          <a:prstGeom prst="rect">
            <a:avLst/>
          </a:prstGeom>
          <a:noFill/>
        </p:spPr>
        <p:txBody>
          <a:bodyPr wrap="square" rtlCol="0">
            <a:spAutoFit/>
          </a:bodyPr>
          <a:lstStyle/>
          <a:p>
            <a:pPr eaLnBrk="1" hangingPunct="1"/>
            <a:r>
              <a:rPr lang="en-US" sz="3000" dirty="0"/>
              <a:t>There are many types of data visualization. Some of the most common types used are:</a:t>
            </a:r>
          </a:p>
          <a:p>
            <a:pPr eaLnBrk="1" hangingPunct="1"/>
            <a:endParaRPr lang="en-US" sz="3000" dirty="0"/>
          </a:p>
          <a:p>
            <a:pPr marL="514350" indent="-514350" eaLnBrk="1" hangingPunct="1">
              <a:buFont typeface="Wingdings" panose="05000000000000000000" pitchFamily="2" charset="2"/>
              <a:buChar char="§"/>
            </a:pPr>
            <a:r>
              <a:rPr lang="en-US" sz="3000" b="1" dirty="0"/>
              <a:t>Column Chart</a:t>
            </a:r>
          </a:p>
          <a:p>
            <a:pPr marL="514350" indent="-514350" eaLnBrk="1" hangingPunct="1">
              <a:buFont typeface="Wingdings" panose="05000000000000000000" pitchFamily="2" charset="2"/>
              <a:buChar char="§"/>
            </a:pPr>
            <a:r>
              <a:rPr lang="en-US" sz="3000" b="1" dirty="0"/>
              <a:t>Line Graph</a:t>
            </a:r>
          </a:p>
          <a:p>
            <a:pPr marL="514350" indent="-514350" eaLnBrk="1" hangingPunct="1">
              <a:buFont typeface="Wingdings" panose="05000000000000000000" pitchFamily="2" charset="2"/>
              <a:buChar char="§"/>
            </a:pPr>
            <a:r>
              <a:rPr lang="en-US" sz="3000" b="1" dirty="0"/>
              <a:t>Bar Chart</a:t>
            </a:r>
          </a:p>
          <a:p>
            <a:pPr marL="514350" indent="-514350" eaLnBrk="1" hangingPunct="1">
              <a:buFont typeface="Wingdings" panose="05000000000000000000" pitchFamily="2" charset="2"/>
              <a:buChar char="§"/>
            </a:pPr>
            <a:r>
              <a:rPr lang="en-US" sz="3000" b="1" dirty="0"/>
              <a:t>Heat Map</a:t>
            </a:r>
          </a:p>
          <a:p>
            <a:pPr marL="514350" indent="-514350" eaLnBrk="1" hangingPunct="1">
              <a:buFont typeface="Wingdings" panose="05000000000000000000" pitchFamily="2" charset="2"/>
              <a:buChar char="§"/>
            </a:pPr>
            <a:r>
              <a:rPr lang="en-US" sz="3000" b="1" dirty="0"/>
              <a:t>Scatter Plot</a:t>
            </a:r>
          </a:p>
          <a:p>
            <a:pPr marL="514350" indent="-514350" eaLnBrk="1" hangingPunct="1">
              <a:buFont typeface="Wingdings" panose="05000000000000000000" pitchFamily="2" charset="2"/>
              <a:buChar char="§"/>
            </a:pPr>
            <a:r>
              <a:rPr lang="en-US" sz="3000" b="1" dirty="0"/>
              <a:t>Histogram</a:t>
            </a:r>
          </a:p>
          <a:p>
            <a:pPr marL="514350" indent="-514350" eaLnBrk="1" hangingPunct="1">
              <a:buFont typeface="Wingdings" panose="05000000000000000000" pitchFamily="2" charset="2"/>
              <a:buChar char="§"/>
            </a:pPr>
            <a:r>
              <a:rPr lang="en-US" sz="3000" b="1" dirty="0" err="1"/>
              <a:t>Chloropleth</a:t>
            </a:r>
            <a:r>
              <a:rPr lang="en-US" sz="3000" b="1" dirty="0"/>
              <a:t> Map</a:t>
            </a:r>
            <a:endParaRPr lang="en-PH" sz="3000" b="1" dirty="0"/>
          </a:p>
        </p:txBody>
      </p:sp>
    </p:spTree>
    <p:extLst>
      <p:ext uri="{BB962C8B-B14F-4D97-AF65-F5344CB8AC3E}">
        <p14:creationId xmlns:p14="http://schemas.microsoft.com/office/powerpoint/2010/main" val="104324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Column Chart</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477328"/>
          </a:xfrm>
          <a:prstGeom prst="rect">
            <a:avLst/>
          </a:prstGeom>
          <a:noFill/>
        </p:spPr>
        <p:txBody>
          <a:bodyPr wrap="square" rtlCol="0">
            <a:spAutoFit/>
          </a:bodyPr>
          <a:lstStyle/>
          <a:p>
            <a:r>
              <a:rPr lang="en-US" sz="3000" dirty="0"/>
              <a:t>They are a straightforward, time-tested method of comparing several collections of </a:t>
            </a:r>
            <a:r>
              <a:rPr lang="en-US" sz="3000" dirty="0">
                <a:hlinkClick r:id="rId4" tooltip="data"/>
              </a:rPr>
              <a:t>data</a:t>
            </a:r>
            <a:r>
              <a:rPr lang="en-US" sz="3000" dirty="0"/>
              <a:t>. A column chart may be used to track data sets across time.</a:t>
            </a:r>
            <a:endParaRPr lang="en-PH" sz="3000" dirty="0"/>
          </a:p>
        </p:txBody>
      </p:sp>
      <p:pic>
        <p:nvPicPr>
          <p:cNvPr id="3" name="Picture 2" descr="A graph of different colored squares&#10;&#10;Description automatically generated">
            <a:extLst>
              <a:ext uri="{FF2B5EF4-FFF2-40B4-BE49-F238E27FC236}">
                <a16:creationId xmlns:a16="http://schemas.microsoft.com/office/drawing/2014/main" id="{16A80256-004B-CFEF-EF7E-098711DFC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954" y="2953555"/>
            <a:ext cx="5769916" cy="2946340"/>
          </a:xfrm>
          <a:prstGeom prst="rect">
            <a:avLst/>
          </a:prstGeom>
        </p:spPr>
      </p:pic>
    </p:spTree>
    <p:extLst>
      <p:ext uri="{BB962C8B-B14F-4D97-AF65-F5344CB8AC3E}">
        <p14:creationId xmlns:p14="http://schemas.microsoft.com/office/powerpoint/2010/main" val="1513619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Line Graph</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200329"/>
          </a:xfrm>
          <a:prstGeom prst="rect">
            <a:avLst/>
          </a:prstGeom>
          <a:noFill/>
        </p:spPr>
        <p:txBody>
          <a:bodyPr wrap="square" rtlCol="0">
            <a:spAutoFit/>
          </a:bodyPr>
          <a:lstStyle/>
          <a:p>
            <a:r>
              <a:rPr lang="en-US" sz="2400" dirty="0"/>
              <a:t>A line graph is used to show trends, development, or changes through time. As a result, it functions best when your data collection is continuous as opposed to having many beginnings and ends.</a:t>
            </a:r>
            <a:endParaRPr lang="en-PH" sz="2400" dirty="0"/>
          </a:p>
        </p:txBody>
      </p:sp>
      <p:pic>
        <p:nvPicPr>
          <p:cNvPr id="8" name="Picture 7">
            <a:extLst>
              <a:ext uri="{FF2B5EF4-FFF2-40B4-BE49-F238E27FC236}">
                <a16:creationId xmlns:a16="http://schemas.microsoft.com/office/drawing/2014/main" id="{94B66D49-7BE8-A6BA-D21F-234D666FFC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8629" y="2775675"/>
            <a:ext cx="3854742" cy="28910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8791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444037F-B658-D82C-5DCA-53E8AA1493D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100" dirty="0"/>
          </a:p>
          <a:p>
            <a:pPr algn="l"/>
            <a:endParaRPr lang="en-US" sz="3100" dirty="0"/>
          </a:p>
          <a:p>
            <a:pPr algn="l"/>
            <a:endParaRPr lang="en-US" sz="3100" dirty="0"/>
          </a:p>
          <a:p>
            <a:pPr algn="l"/>
            <a:endParaRPr lang="en-US" sz="3100" dirty="0"/>
          </a:p>
          <a:p>
            <a:pPr algn="l"/>
            <a:endParaRPr lang="en-US" sz="3000" dirty="0"/>
          </a:p>
          <a:p>
            <a:pPr algn="l"/>
            <a:endParaRPr lang="en-US" sz="3000" dirty="0"/>
          </a:p>
        </p:txBody>
      </p:sp>
      <p:sp>
        <p:nvSpPr>
          <p:cNvPr id="38" name="Title 1">
            <a:extLst>
              <a:ext uri="{FF2B5EF4-FFF2-40B4-BE49-F238E27FC236}">
                <a16:creationId xmlns:a16="http://schemas.microsoft.com/office/drawing/2014/main" id="{85194D96-4E26-6A5A-5AB5-02AFD53E7543}"/>
              </a:ext>
            </a:extLst>
          </p:cNvPr>
          <p:cNvSpPr>
            <a:spLocks noGrp="1"/>
          </p:cNvSpPr>
          <p:nvPr>
            <p:ph type="ctrTitle"/>
          </p:nvPr>
        </p:nvSpPr>
        <p:spPr>
          <a:xfrm>
            <a:off x="1128386" y="415731"/>
            <a:ext cx="9935227" cy="718459"/>
          </a:xfrm>
        </p:spPr>
        <p:txBody>
          <a:bodyPr>
            <a:noAutofit/>
          </a:bodyPr>
          <a:lstStyle/>
          <a:p>
            <a:r>
              <a:rPr lang="en-US" sz="4500" b="1" dirty="0"/>
              <a:t>Bar Chart</a:t>
            </a:r>
            <a:endParaRPr lang="en-PH" sz="4500" b="1" dirty="0"/>
          </a:p>
        </p:txBody>
      </p:sp>
      <p:sp>
        <p:nvSpPr>
          <p:cNvPr id="39" name="Footer Placeholder 3">
            <a:extLst>
              <a:ext uri="{FF2B5EF4-FFF2-40B4-BE49-F238E27FC236}">
                <a16:creationId xmlns:a16="http://schemas.microsoft.com/office/drawing/2014/main" id="{77EF4DA7-E5CF-896F-45E0-B1D58FD59B96}"/>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lvl="1" algn="r"/>
            <a:r>
              <a:rPr lang="en-US" sz="1200" b="1" dirty="0"/>
              <a:t>CCDATS1L</a:t>
            </a:r>
            <a:endParaRPr lang="en-PH" sz="1200" b="1" dirty="0"/>
          </a:p>
        </p:txBody>
      </p:sp>
      <p:sp>
        <p:nvSpPr>
          <p:cNvPr id="4" name="TextBox 3">
            <a:extLst>
              <a:ext uri="{FF2B5EF4-FFF2-40B4-BE49-F238E27FC236}">
                <a16:creationId xmlns:a16="http://schemas.microsoft.com/office/drawing/2014/main" id="{4203C0C4-7C82-D208-A8B3-1AE6E9099A3C}"/>
              </a:ext>
            </a:extLst>
          </p:cNvPr>
          <p:cNvSpPr txBox="1"/>
          <p:nvPr/>
        </p:nvSpPr>
        <p:spPr>
          <a:xfrm>
            <a:off x="639918" y="1354768"/>
            <a:ext cx="10912162" cy="1200329"/>
          </a:xfrm>
          <a:prstGeom prst="rect">
            <a:avLst/>
          </a:prstGeom>
          <a:noFill/>
        </p:spPr>
        <p:txBody>
          <a:bodyPr wrap="square" rtlCol="0">
            <a:spAutoFit/>
          </a:bodyPr>
          <a:lstStyle/>
          <a:p>
            <a:r>
              <a:rPr lang="en-US" sz="2400" dirty="0"/>
              <a:t>To compare data along two axes, use bar charts. A visual representation of the categories or subjects being measured is shown on one of the axes, which is numerical.</a:t>
            </a:r>
            <a:endParaRPr lang="en-PH" sz="2400" dirty="0"/>
          </a:p>
        </p:txBody>
      </p:sp>
      <p:pic>
        <p:nvPicPr>
          <p:cNvPr id="6" name="Picture 5" descr="A graph with different colored squares&#10;&#10;Description automatically generated">
            <a:extLst>
              <a:ext uri="{FF2B5EF4-FFF2-40B4-BE49-F238E27FC236}">
                <a16:creationId xmlns:a16="http://schemas.microsoft.com/office/drawing/2014/main" id="{9612A4DE-73C7-80CD-1C87-DB7AC8897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0478" y="2542846"/>
            <a:ext cx="4111043" cy="3425869"/>
          </a:xfrm>
          <a:prstGeom prst="rect">
            <a:avLst/>
          </a:prstGeom>
        </p:spPr>
      </p:pic>
    </p:spTree>
    <p:extLst>
      <p:ext uri="{BB962C8B-B14F-4D97-AF65-F5344CB8AC3E}">
        <p14:creationId xmlns:p14="http://schemas.microsoft.com/office/powerpoint/2010/main" val="2167795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61E20B-708A-4719-8C02-DA91A478A7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3362E2-FA54-4262-AE94-2FA98FF8142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51370AF-26B9-4AFA-BA9D-5D4A7E1A67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1708</TotalTime>
  <Words>580</Words>
  <Application>Microsoft Office PowerPoint</Application>
  <PresentationFormat>Widescreen</PresentationFormat>
  <Paragraphs>177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Calibri Light (Headings)</vt:lpstr>
      <vt:lpstr>Wingdings</vt:lpstr>
      <vt:lpstr>Office Theme</vt:lpstr>
      <vt:lpstr>Data Visualization</vt:lpstr>
      <vt:lpstr>Outline</vt:lpstr>
      <vt:lpstr>What is Data Visualization?</vt:lpstr>
      <vt:lpstr>Data Visualization Libraries</vt:lpstr>
      <vt:lpstr>PowerPoint Presentation</vt:lpstr>
      <vt:lpstr>Types of Data Visualization</vt:lpstr>
      <vt:lpstr>Column Chart</vt:lpstr>
      <vt:lpstr>Line Graph</vt:lpstr>
      <vt:lpstr>Bar Chart</vt:lpstr>
      <vt:lpstr>Heat Map</vt:lpstr>
      <vt:lpstr>Scatter Plot</vt:lpstr>
      <vt:lpstr>Histogram</vt:lpstr>
      <vt:lpstr>Chloropleth Map</vt:lpstr>
      <vt:lpstr>PowerPoint Presentation</vt:lpstr>
      <vt:lpstr>PowerPoint Presentation</vt:lpstr>
      <vt:lpstr>Selecting the Type of Visualization</vt:lpstr>
      <vt:lpstr>Selecting the Type of Visualization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411</cp:revision>
  <dcterms:created xsi:type="dcterms:W3CDTF">2022-05-11T03:47:05Z</dcterms:created>
  <dcterms:modified xsi:type="dcterms:W3CDTF">2023-10-06T10:18:30Z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